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ulish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ulish-regular.fntdata"/><Relationship Id="rId10" Type="http://schemas.openxmlformats.org/officeDocument/2006/relationships/slide" Target="slides/slide6.xml"/><Relationship Id="rId13" Type="http://schemas.openxmlformats.org/officeDocument/2006/relationships/font" Target="fonts/Mulish-italic.fntdata"/><Relationship Id="rId12" Type="http://schemas.openxmlformats.org/officeDocument/2006/relationships/font" Target="fonts/Mulish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ulish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42447ad5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42447ad5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5dc014327_2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5dc014327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5dc014327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5dc014327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33f53bd2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33f53bd2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33f53bd2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33f53bd2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727b29f0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727b29f0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CUSTOM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396600" cy="51435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22.png"/><Relationship Id="rId13" Type="http://schemas.openxmlformats.org/officeDocument/2006/relationships/image" Target="../media/image19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8.png"/><Relationship Id="rId13" Type="http://schemas.openxmlformats.org/officeDocument/2006/relationships/image" Target="../media/image23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5" Type="http://schemas.openxmlformats.org/officeDocument/2006/relationships/image" Target="../media/image25.png"/><Relationship Id="rId1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 title="eSha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787" y="733525"/>
            <a:ext cx="2750438" cy="9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2188050" y="1601600"/>
            <a:ext cx="476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rPr>
              <a:t>A</a:t>
            </a:r>
            <a:r>
              <a:rPr lang="en" sz="1500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rPr>
              <a:t>dvanced security testing solutions for</a:t>
            </a:r>
            <a:endParaRPr sz="1500">
              <a:solidFill>
                <a:srgbClr val="55627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rPr>
              <a:t>Chip Security &amp; Binary Analysis</a:t>
            </a:r>
            <a:endParaRPr sz="2000">
              <a:solidFill>
                <a:srgbClr val="55627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6342025" y="3390650"/>
            <a:ext cx="19197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rPr>
              <a:t>Hands-on courses </a:t>
            </a:r>
            <a:endParaRPr sz="1200">
              <a:solidFill>
                <a:srgbClr val="55627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3722250" y="3390650"/>
            <a:ext cx="19197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rPr>
              <a:t>Hardware equipment and tooling</a:t>
            </a:r>
            <a:r>
              <a:rPr lang="en" sz="1200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1200">
              <a:solidFill>
                <a:srgbClr val="55627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1187075" y="3390650"/>
            <a:ext cx="18351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rPr>
              <a:t>Expert evaluations </a:t>
            </a:r>
            <a:endParaRPr sz="1200">
              <a:solidFill>
                <a:srgbClr val="55627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7621000" y="85000"/>
            <a:ext cx="142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Mulish"/>
                <a:ea typeface="Mulish"/>
                <a:cs typeface="Mulish"/>
                <a:sym typeface="Mulish"/>
              </a:rPr>
              <a:t>CASCADE 2025</a:t>
            </a:r>
            <a:endParaRPr sz="1100">
              <a:solidFill>
                <a:srgbClr val="99999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2" name="Google Shape;62;p14" title="teach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7175" y="2815024"/>
            <a:ext cx="509402" cy="50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4"/>
          <p:cNvGrpSpPr/>
          <p:nvPr/>
        </p:nvGrpSpPr>
        <p:grpSpPr>
          <a:xfrm>
            <a:off x="4207067" y="2815026"/>
            <a:ext cx="950066" cy="508075"/>
            <a:chOff x="3694400" y="2815026"/>
            <a:chExt cx="950066" cy="508075"/>
          </a:xfrm>
        </p:grpSpPr>
        <p:pic>
          <p:nvPicPr>
            <p:cNvPr id="64" name="Google Shape;64;p14" title="1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76974" y="2815026"/>
              <a:ext cx="367491" cy="50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 title="online-test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94400" y="2823681"/>
              <a:ext cx="509400" cy="4907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" name="Google Shape;66;p14" title="shield.png"/>
          <p:cNvPicPr preferRelativeResize="0"/>
          <p:nvPr/>
        </p:nvPicPr>
        <p:blipFill rotWithShape="1">
          <a:blip r:embed="rId7">
            <a:alphaModFix/>
          </a:blip>
          <a:srcRect b="-1759" l="-6817" r="-6806" t="-1759"/>
          <a:stretch/>
        </p:blipFill>
        <p:spPr>
          <a:xfrm>
            <a:off x="1850575" y="2806376"/>
            <a:ext cx="508092" cy="50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 title="eSha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787" y="733525"/>
            <a:ext cx="2750438" cy="9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188050" y="1597425"/>
            <a:ext cx="47679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rPr>
              <a:t>Open-source projects available:</a:t>
            </a:r>
            <a:endParaRPr sz="1500">
              <a:solidFill>
                <a:srgbClr val="55627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rPr>
              <a:t>github.com/eshard</a:t>
            </a:r>
            <a:endParaRPr b="1" sz="15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rPr>
              <a:t>✉️ scared@eshard.com</a:t>
            </a:r>
            <a:endParaRPr b="1" sz="15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2158638" y="2746900"/>
            <a:ext cx="1185300" cy="415500"/>
            <a:chOff x="1783500" y="2682700"/>
            <a:chExt cx="1185300" cy="415500"/>
          </a:xfrm>
        </p:grpSpPr>
        <p:sp>
          <p:nvSpPr>
            <p:cNvPr id="74" name="Google Shape;74;p15"/>
            <p:cNvSpPr/>
            <p:nvPr/>
          </p:nvSpPr>
          <p:spPr>
            <a:xfrm>
              <a:off x="1783500" y="2713450"/>
              <a:ext cx="1185300" cy="354000"/>
            </a:xfrm>
            <a:prstGeom prst="rect">
              <a:avLst/>
            </a:prstGeom>
            <a:solidFill>
              <a:srgbClr val="0064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1800450" y="2682700"/>
              <a:ext cx="1151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estraces</a:t>
              </a:r>
              <a:endParaRPr b="1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5974063" y="2746900"/>
            <a:ext cx="1011300" cy="415500"/>
            <a:chOff x="4819375" y="2682700"/>
            <a:chExt cx="1011300" cy="415500"/>
          </a:xfrm>
        </p:grpSpPr>
        <p:sp>
          <p:nvSpPr>
            <p:cNvPr id="77" name="Google Shape;77;p15"/>
            <p:cNvSpPr/>
            <p:nvPr/>
          </p:nvSpPr>
          <p:spPr>
            <a:xfrm>
              <a:off x="4819375" y="2713450"/>
              <a:ext cx="1011300" cy="354000"/>
            </a:xfrm>
            <a:prstGeom prst="rect">
              <a:avLst/>
            </a:prstGeom>
            <a:solidFill>
              <a:srgbClr val="0064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4857475" y="2682700"/>
              <a:ext cx="93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scared</a:t>
              </a:r>
              <a:endParaRPr b="1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1593671" y="510925"/>
            <a:ext cx="6478800" cy="647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1600564" y="4025399"/>
            <a:ext cx="6478859" cy="77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611" y="1000537"/>
            <a:ext cx="6430920" cy="332223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830688" y="1318834"/>
            <a:ext cx="1405200" cy="2883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PROJECT MANAGER</a:t>
            </a:r>
            <a:endParaRPr b="1" sz="900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7469575" y="1935550"/>
            <a:ext cx="1719300" cy="2883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EXTENSIVE COMPUTING</a:t>
            </a:r>
            <a:endParaRPr b="1" sz="900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556800" y="1647250"/>
            <a:ext cx="1679100" cy="2883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KNOWLEDGE CENTER</a:t>
            </a:r>
            <a:endParaRPr b="1" sz="900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9" y="1975670"/>
            <a:ext cx="2235900" cy="2883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HARDWARE INSTRUMENTATION</a:t>
            </a:r>
            <a:endParaRPr b="1" sz="900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90" name="Google Shape;90;p16" title="on-premises.gif"/>
          <p:cNvPicPr preferRelativeResize="0"/>
          <p:nvPr/>
        </p:nvPicPr>
        <p:blipFill rotWithShape="1">
          <a:blip r:embed="rId5">
            <a:alphaModFix/>
          </a:blip>
          <a:srcRect b="1522" l="1522" r="1522" t="1522"/>
          <a:stretch/>
        </p:blipFill>
        <p:spPr>
          <a:xfrm>
            <a:off x="6760675" y="750900"/>
            <a:ext cx="1131600" cy="11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451350" y="4714800"/>
            <a:ext cx="4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ulish"/>
                <a:ea typeface="Mulish"/>
                <a:cs typeface="Mulish"/>
                <a:sym typeface="Mulish"/>
              </a:rPr>
              <a:t>Agnostic  </a:t>
            </a:r>
            <a:r>
              <a:rPr lang="en">
                <a:solidFill>
                  <a:srgbClr val="B7B7B7"/>
                </a:solidFill>
                <a:latin typeface="Mulish"/>
                <a:ea typeface="Mulish"/>
                <a:cs typeface="Mulish"/>
                <a:sym typeface="Mulish"/>
              </a:rPr>
              <a:t> |   </a:t>
            </a:r>
            <a:r>
              <a:rPr lang="en">
                <a:solidFill>
                  <a:srgbClr val="B7B7B7"/>
                </a:solidFill>
                <a:latin typeface="Mulish"/>
                <a:ea typeface="Mulish"/>
                <a:cs typeface="Mulish"/>
                <a:sym typeface="Mulish"/>
              </a:rPr>
              <a:t>Customizable</a:t>
            </a:r>
            <a:r>
              <a:rPr lang="en">
                <a:solidFill>
                  <a:srgbClr val="B7B7B7"/>
                </a:solidFill>
                <a:latin typeface="Mulish"/>
                <a:ea typeface="Mulish"/>
                <a:cs typeface="Mulish"/>
                <a:sym typeface="Mulish"/>
              </a:rPr>
              <a:t>   |   </a:t>
            </a:r>
            <a:r>
              <a:rPr lang="en">
                <a:solidFill>
                  <a:srgbClr val="B7B7B7"/>
                </a:solidFill>
                <a:latin typeface="Mulish"/>
                <a:ea typeface="Mulish"/>
                <a:cs typeface="Mulish"/>
                <a:sym typeface="Mulish"/>
              </a:rPr>
              <a:t>Scalable</a:t>
            </a:r>
            <a:r>
              <a:rPr lang="en">
                <a:solidFill>
                  <a:srgbClr val="B7B7B7"/>
                </a:solidFill>
                <a:latin typeface="Mulish"/>
                <a:ea typeface="Mulish"/>
                <a:cs typeface="Mulish"/>
                <a:sym typeface="Mulish"/>
              </a:rPr>
              <a:t>   |   </a:t>
            </a:r>
            <a:r>
              <a:rPr lang="en">
                <a:solidFill>
                  <a:srgbClr val="B7B7B7"/>
                </a:solidFill>
                <a:latin typeface="Mulish"/>
                <a:ea typeface="Mulish"/>
                <a:cs typeface="Mulish"/>
                <a:sym typeface="Mulish"/>
              </a:rPr>
              <a:t>Collaborative</a:t>
            </a:r>
            <a:endParaRPr>
              <a:solidFill>
                <a:srgbClr val="B7B7B7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1730712" y="589400"/>
            <a:ext cx="2523900" cy="2708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714825" y="439933"/>
            <a:ext cx="4649980" cy="2699640"/>
            <a:chOff x="855863" y="363733"/>
            <a:chExt cx="4649980" cy="2699640"/>
          </a:xfrm>
        </p:grpSpPr>
        <p:pic>
          <p:nvPicPr>
            <p:cNvPr id="98" name="Google Shape;98;p17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855863" y="363733"/>
              <a:ext cx="4649980" cy="2699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8150" y="2131500"/>
              <a:ext cx="3601326" cy="638725"/>
            </a:xfrm>
            <a:prstGeom prst="rect">
              <a:avLst/>
            </a:prstGeom>
            <a:noFill/>
            <a:ln cap="flat" cmpd="sng" w="9525">
              <a:solidFill>
                <a:srgbClr val="0064FB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0" name="Google Shape;10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81675" y="967475"/>
              <a:ext cx="3601326" cy="1135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7"/>
          <p:cNvSpPr/>
          <p:nvPr/>
        </p:nvSpPr>
        <p:spPr>
          <a:xfrm>
            <a:off x="553974" y="3127500"/>
            <a:ext cx="933000" cy="93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1567969" y="3127611"/>
            <a:ext cx="933000" cy="93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6175" y="2981550"/>
            <a:ext cx="477594" cy="1322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2581963" y="3164209"/>
            <a:ext cx="933000" cy="93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1969" y="3081775"/>
            <a:ext cx="952078" cy="10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8">
            <a:alphaModFix/>
          </a:blip>
          <a:srcRect b="0" l="0" r="0" t="28387"/>
          <a:stretch/>
        </p:blipFill>
        <p:spPr>
          <a:xfrm>
            <a:off x="312925" y="-4625"/>
            <a:ext cx="7645824" cy="5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5813950" y="1003450"/>
            <a:ext cx="3136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ulish"/>
                <a:ea typeface="Mulish"/>
                <a:cs typeface="Mulish"/>
                <a:sym typeface="Mulish"/>
              </a:rPr>
              <a:t>Your entire</a:t>
            </a:r>
            <a:r>
              <a:rPr b="1" i="1" lang="en" sz="1700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rPr>
              <a:t> side-channel analysis</a:t>
            </a:r>
            <a:r>
              <a:rPr lang="en" sz="1700">
                <a:latin typeface="Mulish"/>
                <a:ea typeface="Mulish"/>
                <a:cs typeface="Mulish"/>
                <a:sym typeface="Mulish"/>
              </a:rPr>
              <a:t> workflow from </a:t>
            </a:r>
            <a:r>
              <a:rPr b="1" lang="en" sz="1700">
                <a:latin typeface="Mulish"/>
                <a:ea typeface="Mulish"/>
                <a:cs typeface="Mulish"/>
                <a:sym typeface="Mulish"/>
              </a:rPr>
              <a:t>data acquisition </a:t>
            </a:r>
            <a:r>
              <a:rPr lang="en" sz="1700">
                <a:latin typeface="Mulish"/>
                <a:ea typeface="Mulish"/>
                <a:cs typeface="Mulish"/>
                <a:sym typeface="Mulish"/>
              </a:rPr>
              <a:t>to </a:t>
            </a:r>
            <a:r>
              <a:rPr b="1" lang="en" sz="1700">
                <a:latin typeface="Mulish"/>
                <a:ea typeface="Mulish"/>
                <a:cs typeface="Mulish"/>
                <a:sym typeface="Mulish"/>
              </a:rPr>
              <a:t>attacks</a:t>
            </a:r>
            <a:r>
              <a:rPr lang="en" sz="1700">
                <a:latin typeface="Mulish"/>
                <a:ea typeface="Mulish"/>
                <a:cs typeface="Mulish"/>
                <a:sym typeface="Mulish"/>
              </a:rPr>
              <a:t>. </a:t>
            </a:r>
            <a:endParaRPr sz="17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8975" y="2089750"/>
            <a:ext cx="1738224" cy="5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7123" y="2651175"/>
            <a:ext cx="2469750" cy="15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23625" y="4714950"/>
            <a:ext cx="6954148" cy="22070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0" y="0"/>
            <a:ext cx="396600" cy="51435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31599" y="216302"/>
            <a:ext cx="645704" cy="2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7100" y="2776025"/>
            <a:ext cx="1090376" cy="140359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5975175" y="2805825"/>
            <a:ext cx="158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rPr>
              <a:t>Expert</a:t>
            </a:r>
            <a:r>
              <a:rPr lang="en" sz="1000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rPr>
              <a:t> tooling</a:t>
            </a:r>
            <a:endParaRPr sz="1000">
              <a:solidFill>
                <a:srgbClr val="55627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5975175" y="2986625"/>
            <a:ext cx="21318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sh"/>
                <a:ea typeface="Mulish"/>
                <a:cs typeface="Mulish"/>
                <a:sym typeface="Mulish"/>
              </a:rPr>
              <a:t>Trace visualisation</a:t>
            </a:r>
            <a:endParaRPr b="1" sz="12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sh"/>
                <a:ea typeface="Mulish"/>
                <a:cs typeface="Mulish"/>
                <a:sym typeface="Mulish"/>
              </a:rPr>
              <a:t>Trace synchronisation</a:t>
            </a:r>
            <a:endParaRPr b="1" sz="12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Leakage detection</a:t>
            </a:r>
            <a:endParaRPr b="1" sz="12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sh"/>
                <a:ea typeface="Mulish"/>
                <a:cs typeface="Mulish"/>
                <a:sym typeface="Mulish"/>
              </a:rPr>
              <a:t>Characterization</a:t>
            </a:r>
            <a:endParaRPr b="1" sz="12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sh"/>
                <a:ea typeface="Mulish"/>
                <a:cs typeface="Mulish"/>
                <a:sym typeface="Mulish"/>
              </a:rPr>
              <a:t>Attacks</a:t>
            </a:r>
            <a:endParaRPr b="1" sz="12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sh"/>
                <a:ea typeface="Mulish"/>
                <a:cs typeface="Mulish"/>
                <a:sym typeface="Mulish"/>
              </a:rPr>
              <a:t>Reporting</a:t>
            </a:r>
            <a:endParaRPr b="1" sz="12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8"/>
          <p:cNvGrpSpPr/>
          <p:nvPr/>
        </p:nvGrpSpPr>
        <p:grpSpPr>
          <a:xfrm>
            <a:off x="651234" y="480612"/>
            <a:ext cx="4904799" cy="2990982"/>
            <a:chOff x="708625" y="279733"/>
            <a:chExt cx="4649980" cy="2835592"/>
          </a:xfrm>
        </p:grpSpPr>
        <p:sp>
          <p:nvSpPr>
            <p:cNvPr id="121" name="Google Shape;121;p18"/>
            <p:cNvSpPr/>
            <p:nvPr/>
          </p:nvSpPr>
          <p:spPr>
            <a:xfrm>
              <a:off x="1703412" y="454925"/>
              <a:ext cx="2660400" cy="26604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2" name="Google Shape;122;p18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708625" y="279733"/>
              <a:ext cx="4649980" cy="2699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3738" y="729462"/>
              <a:ext cx="3140076" cy="1928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9313" y="737450"/>
              <a:ext cx="1413925" cy="1296000"/>
            </a:xfrm>
            <a:prstGeom prst="rect">
              <a:avLst/>
            </a:prstGeom>
            <a:noFill/>
            <a:ln cap="flat" cmpd="sng" w="9525">
              <a:solidFill>
                <a:srgbClr val="0064FB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625" y="4714950"/>
            <a:ext cx="6954148" cy="220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0" y="0"/>
            <a:ext cx="396600" cy="51435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1599" y="216302"/>
            <a:ext cx="645704" cy="2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8">
            <a:alphaModFix/>
          </a:blip>
          <a:srcRect b="0" l="0" r="0" t="26916"/>
          <a:stretch/>
        </p:blipFill>
        <p:spPr>
          <a:xfrm>
            <a:off x="396600" y="-16250"/>
            <a:ext cx="7649874" cy="4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726774" y="3340950"/>
            <a:ext cx="933000" cy="93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2897581" y="3340961"/>
            <a:ext cx="933000" cy="93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4116950" y="3374509"/>
            <a:ext cx="933000" cy="93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900" y="2989475"/>
            <a:ext cx="1090376" cy="140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2091" y="3483838"/>
            <a:ext cx="873607" cy="59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11">
            <a:alphaModFix/>
          </a:blip>
          <a:srcRect b="34921" l="19522" r="19067" t="38024"/>
          <a:stretch/>
        </p:blipFill>
        <p:spPr>
          <a:xfrm>
            <a:off x="2632448" y="3880624"/>
            <a:ext cx="1102033" cy="32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6186" y="3374500"/>
            <a:ext cx="1235239" cy="9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76436" y="4133096"/>
            <a:ext cx="623211" cy="180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5944725" y="935175"/>
            <a:ext cx="3018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ulish"/>
                <a:ea typeface="Mulish"/>
                <a:cs typeface="Mulish"/>
                <a:sym typeface="Mulish"/>
              </a:rPr>
              <a:t>Run th</a:t>
            </a:r>
            <a:r>
              <a:rPr lang="en" sz="1700">
                <a:latin typeface="Mulish"/>
                <a:ea typeface="Mulish"/>
                <a:cs typeface="Mulish"/>
                <a:sym typeface="Mulish"/>
              </a:rPr>
              <a:t>e</a:t>
            </a:r>
            <a:r>
              <a:rPr b="1" i="1" lang="en" sz="1700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rPr>
              <a:t> fault injection</a:t>
            </a:r>
            <a:r>
              <a:rPr lang="en" sz="1700">
                <a:latin typeface="Mulish"/>
                <a:ea typeface="Mulish"/>
                <a:cs typeface="Mulish"/>
                <a:sym typeface="Mulish"/>
              </a:rPr>
              <a:t> entire workflow </a:t>
            </a:r>
            <a:r>
              <a:rPr lang="en" sz="1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from </a:t>
            </a:r>
            <a:r>
              <a:rPr b="1" lang="en" sz="1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campaign instrumentation </a:t>
            </a:r>
            <a:r>
              <a:rPr lang="en" sz="1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to </a:t>
            </a:r>
            <a:r>
              <a:rPr b="1" lang="en" sz="1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exploitation</a:t>
            </a:r>
            <a:r>
              <a:rPr lang="en" sz="1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.</a:t>
            </a:r>
            <a:endParaRPr sz="17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44725" y="2242050"/>
            <a:ext cx="1738224" cy="5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1759194" y="3329186"/>
            <a:ext cx="933000" cy="93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27400" y="3183125"/>
            <a:ext cx="477594" cy="132204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5898975" y="2882025"/>
            <a:ext cx="158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rPr>
              <a:t>Expert tooling</a:t>
            </a:r>
            <a:endParaRPr sz="1000">
              <a:solidFill>
                <a:srgbClr val="55627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5898975" y="3062825"/>
            <a:ext cx="21318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sh"/>
                <a:ea typeface="Mulish"/>
                <a:cs typeface="Mulish"/>
                <a:sym typeface="Mulish"/>
              </a:rPr>
              <a:t>Test Engine</a:t>
            </a:r>
            <a:endParaRPr b="1" sz="12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sh"/>
                <a:ea typeface="Mulish"/>
                <a:cs typeface="Mulish"/>
                <a:sym typeface="Mulish"/>
              </a:rPr>
              <a:t>Cartography</a:t>
            </a:r>
            <a:endParaRPr b="1" sz="12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sh"/>
                <a:ea typeface="Mulish"/>
                <a:cs typeface="Mulish"/>
                <a:sym typeface="Mulish"/>
              </a:rPr>
              <a:t>Fault Characterization</a:t>
            </a:r>
            <a:endParaRPr b="1" sz="12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sh"/>
                <a:ea typeface="Mulish"/>
                <a:cs typeface="Mulish"/>
                <a:sym typeface="Mulish"/>
              </a:rPr>
              <a:t>Fault Exploitation</a:t>
            </a:r>
            <a:endParaRPr b="1" sz="12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sh"/>
                <a:ea typeface="Mulish"/>
                <a:cs typeface="Mulish"/>
                <a:sym typeface="Mulish"/>
              </a:rPr>
              <a:t>Reporting</a:t>
            </a:r>
            <a:endParaRPr b="1" sz="12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0" y="0"/>
            <a:ext cx="396600" cy="51435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764428" y="515819"/>
            <a:ext cx="4917354" cy="3096466"/>
            <a:chOff x="727513" y="287683"/>
            <a:chExt cx="4649980" cy="2835592"/>
          </a:xfrm>
        </p:grpSpPr>
        <p:sp>
          <p:nvSpPr>
            <p:cNvPr id="149" name="Google Shape;149;p19"/>
            <p:cNvSpPr/>
            <p:nvPr/>
          </p:nvSpPr>
          <p:spPr>
            <a:xfrm>
              <a:off x="1722299" y="462875"/>
              <a:ext cx="2660400" cy="26604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0" name="Google Shape;150;p19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727513" y="287683"/>
              <a:ext cx="4649980" cy="2699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6910" y="878373"/>
              <a:ext cx="3595212" cy="17931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19"/>
          <p:cNvSpPr txBox="1"/>
          <p:nvPr/>
        </p:nvSpPr>
        <p:spPr>
          <a:xfrm>
            <a:off x="5525650" y="973375"/>
            <a:ext cx="33447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84A5E"/>
                </a:solidFill>
                <a:latin typeface="Mulish"/>
                <a:ea typeface="Mulish"/>
                <a:cs typeface="Mulish"/>
                <a:sym typeface="Mulish"/>
              </a:rPr>
              <a:t>E</a:t>
            </a:r>
            <a:r>
              <a:rPr lang="en" sz="1700">
                <a:solidFill>
                  <a:srgbClr val="384A5E"/>
                </a:solidFill>
                <a:latin typeface="Mulish"/>
                <a:ea typeface="Mulish"/>
                <a:cs typeface="Mulish"/>
                <a:sym typeface="Mulish"/>
              </a:rPr>
              <a:t>xtensive library of </a:t>
            </a:r>
            <a:r>
              <a:rPr b="1" lang="en" sz="1700">
                <a:solidFill>
                  <a:srgbClr val="384A5E"/>
                </a:solidFill>
                <a:latin typeface="Mulish"/>
                <a:ea typeface="Mulish"/>
                <a:cs typeface="Mulish"/>
                <a:sym typeface="Mulish"/>
              </a:rPr>
              <a:t>tutorials</a:t>
            </a:r>
            <a:r>
              <a:rPr lang="en" sz="1700">
                <a:solidFill>
                  <a:srgbClr val="384A5E"/>
                </a:solidFill>
                <a:latin typeface="Mulish"/>
                <a:ea typeface="Mulish"/>
                <a:cs typeface="Mulish"/>
                <a:sym typeface="Mulish"/>
              </a:rPr>
              <a:t>, </a:t>
            </a:r>
            <a:r>
              <a:rPr b="1" lang="en" sz="1700">
                <a:solidFill>
                  <a:srgbClr val="384A5E"/>
                </a:solidFill>
                <a:latin typeface="Mulish"/>
                <a:ea typeface="Mulish"/>
                <a:cs typeface="Mulish"/>
                <a:sym typeface="Mulish"/>
              </a:rPr>
              <a:t>use cases</a:t>
            </a:r>
            <a:r>
              <a:rPr lang="en" sz="1700">
                <a:solidFill>
                  <a:srgbClr val="384A5E"/>
                </a:solidFill>
                <a:latin typeface="Mulish"/>
                <a:ea typeface="Mulish"/>
                <a:cs typeface="Mulish"/>
                <a:sym typeface="Mulish"/>
              </a:rPr>
              <a:t>, and </a:t>
            </a:r>
            <a:r>
              <a:rPr b="1" i="1" lang="en" sz="1700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rPr>
              <a:t>executable attacks</a:t>
            </a:r>
            <a:r>
              <a:rPr lang="en" sz="1700">
                <a:solidFill>
                  <a:srgbClr val="384A5E"/>
                </a:solidFill>
                <a:latin typeface="Mulish"/>
                <a:ea typeface="Mulish"/>
                <a:cs typeface="Mulish"/>
                <a:sym typeface="Mulish"/>
              </a:rPr>
              <a:t> and </a:t>
            </a:r>
            <a:r>
              <a:rPr b="1" i="1" lang="en" sz="1700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rPr>
              <a:t>techniques</a:t>
            </a:r>
            <a:r>
              <a:rPr lang="en" sz="1700">
                <a:solidFill>
                  <a:srgbClr val="384A5E"/>
                </a:solidFill>
                <a:latin typeface="Mulish"/>
                <a:ea typeface="Mulish"/>
                <a:cs typeface="Mulish"/>
                <a:sym typeface="Mulish"/>
              </a:rPr>
              <a:t>.</a:t>
            </a:r>
            <a:endParaRPr b="1" i="1" sz="1700">
              <a:solidFill>
                <a:srgbClr val="0064FB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5">
            <a:alphaModFix/>
          </a:blip>
          <a:srcRect b="0" l="0" r="2200" t="0"/>
          <a:stretch/>
        </p:blipFill>
        <p:spPr>
          <a:xfrm>
            <a:off x="3961587" y="2094938"/>
            <a:ext cx="4490862" cy="3012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9"/>
          <p:cNvGrpSpPr/>
          <p:nvPr/>
        </p:nvGrpSpPr>
        <p:grpSpPr>
          <a:xfrm>
            <a:off x="859575" y="3566875"/>
            <a:ext cx="2639025" cy="1471550"/>
            <a:chOff x="710950" y="3566875"/>
            <a:chExt cx="2639025" cy="1471550"/>
          </a:xfrm>
        </p:grpSpPr>
        <p:sp>
          <p:nvSpPr>
            <p:cNvPr id="155" name="Google Shape;155;p19"/>
            <p:cNvSpPr txBox="1"/>
            <p:nvPr/>
          </p:nvSpPr>
          <p:spPr>
            <a:xfrm>
              <a:off x="932275" y="4375725"/>
              <a:ext cx="2417700" cy="354000"/>
            </a:xfrm>
            <a:prstGeom prst="rect">
              <a:avLst/>
            </a:prstGeom>
            <a:solidFill>
              <a:srgbClr val="0064F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5715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Mulish"/>
                  <a:ea typeface="Mulish"/>
                  <a:cs typeface="Mulish"/>
                  <a:sym typeface="Mulish"/>
                </a:rPr>
                <a:t>Visit our website to know more</a:t>
              </a:r>
              <a:endParaRPr b="1" sz="11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56" name="Google Shape;156;p19"/>
            <p:cNvSpPr txBox="1"/>
            <p:nvPr/>
          </p:nvSpPr>
          <p:spPr>
            <a:xfrm>
              <a:off x="856075" y="4653525"/>
              <a:ext cx="1643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Mulish"/>
                  <a:ea typeface="Mulish"/>
                  <a:cs typeface="Mulish"/>
                  <a:sym typeface="Mulish"/>
                </a:rPr>
                <a:t>www.eshard.com</a:t>
              </a:r>
              <a:endParaRPr sz="13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pic>
          <p:nvPicPr>
            <p:cNvPr id="157" name="Google Shape;157;p19" title="eShard.png"/>
            <p:cNvPicPr preferRelativeResize="0"/>
            <p:nvPr/>
          </p:nvPicPr>
          <p:blipFill rotWithShape="1">
            <a:blip r:embed="rId6">
              <a:alphaModFix/>
            </a:blip>
            <a:srcRect b="4606" l="0" r="0" t="4002"/>
            <a:stretch/>
          </p:blipFill>
          <p:spPr>
            <a:xfrm>
              <a:off x="710950" y="3566875"/>
              <a:ext cx="2589399" cy="808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